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6"/>
  </p:notesMasterIdLst>
  <p:sldIdLst>
    <p:sldId id="256" r:id="rId2"/>
    <p:sldId id="258" r:id="rId3"/>
    <p:sldId id="319" r:id="rId4"/>
    <p:sldId id="261" r:id="rId5"/>
    <p:sldId id="320" r:id="rId6"/>
    <p:sldId id="321" r:id="rId7"/>
    <p:sldId id="322" r:id="rId8"/>
    <p:sldId id="323" r:id="rId9"/>
    <p:sldId id="328" r:id="rId10"/>
    <p:sldId id="324" r:id="rId11"/>
    <p:sldId id="325" r:id="rId12"/>
    <p:sldId id="327" r:id="rId13"/>
    <p:sldId id="329" r:id="rId14"/>
    <p:sldId id="326" r:id="rId15"/>
  </p:sldIdLst>
  <p:sldSz cx="9144000" cy="5143500" type="screen16x9"/>
  <p:notesSz cx="6858000" cy="9144000"/>
  <p:embeddedFontLst>
    <p:embeddedFont>
      <p:font typeface="Josefin Sans" panose="020B0604020202020204" charset="0"/>
      <p:regular r:id="rId17"/>
      <p:bold r:id="rId18"/>
      <p:italic r:id="rId19"/>
      <p:boldItalic r:id="rId20"/>
    </p:embeddedFont>
    <p:embeddedFont>
      <p:font typeface="Bebas Neue" panose="020B0604020202020204" charset="0"/>
      <p:regular r:id="rId21"/>
    </p:embeddedFont>
    <p:embeddedFont>
      <p:font typeface="Quicksand"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8647D3-02F7-4ACC-B1DD-890C636AA547}">
  <a:tblStyle styleId="{528647D3-02F7-4ACC-B1DD-890C636AA5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660"/>
  </p:normalViewPr>
  <p:slideViewPr>
    <p:cSldViewPr snapToGrid="0">
      <p:cViewPr varScale="1">
        <p:scale>
          <a:sx n="93" d="100"/>
          <a:sy n="93" d="100"/>
        </p:scale>
        <p:origin x="10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117677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6c1c3b07f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6c1c3b07f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966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6c1c3b07f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6c1c3b07f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773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42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65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3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5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79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31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6c1c3b07f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6c1c3b07f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76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67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36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6c1c3b07f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6c1c3b07f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3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33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f667804fb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f667804f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234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3"/>
        <p:cNvGrpSpPr/>
        <p:nvPr/>
      </p:nvGrpSpPr>
      <p:grpSpPr>
        <a:xfrm>
          <a:off x="0" y="0"/>
          <a:ext cx="0" cy="0"/>
          <a:chOff x="0" y="0"/>
          <a:chExt cx="0" cy="0"/>
        </a:xfrm>
      </p:grpSpPr>
      <p:pic>
        <p:nvPicPr>
          <p:cNvPr id="164" name="Google Shape;164;p2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5"/>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6" name="Google Shape;166;p25"/>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7" name="Google Shape;167;p25"/>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0"/>
        <p:cNvGrpSpPr/>
        <p:nvPr/>
      </p:nvGrpSpPr>
      <p:grpSpPr>
        <a:xfrm>
          <a:off x="0" y="0"/>
          <a:ext cx="0" cy="0"/>
          <a:chOff x="0" y="0"/>
          <a:chExt cx="0" cy="0"/>
        </a:xfrm>
      </p:grpSpPr>
      <p:pic>
        <p:nvPicPr>
          <p:cNvPr id="321" name="Google Shape;321;p42"/>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6">
    <p:spTree>
      <p:nvGrpSpPr>
        <p:cNvPr id="1" name="Shape 322"/>
        <p:cNvGrpSpPr/>
        <p:nvPr/>
      </p:nvGrpSpPr>
      <p:grpSpPr>
        <a:xfrm>
          <a:off x="0" y="0"/>
          <a:ext cx="0" cy="0"/>
          <a:chOff x="0" y="0"/>
          <a:chExt cx="0" cy="0"/>
        </a:xfrm>
      </p:grpSpPr>
      <p:pic>
        <p:nvPicPr>
          <p:cNvPr id="323" name="Google Shape;323;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4" name="Google Shape;324;p43"/>
          <p:cNvGrpSpPr/>
          <p:nvPr/>
        </p:nvGrpSpPr>
        <p:grpSpPr>
          <a:xfrm rot="10800000" flipH="1">
            <a:off x="-1846500" y="-1386399"/>
            <a:ext cx="11304528" cy="8107960"/>
            <a:chOff x="-1846500" y="-1386399"/>
            <a:chExt cx="11304528" cy="8107960"/>
          </a:xfrm>
        </p:grpSpPr>
        <p:pic>
          <p:nvPicPr>
            <p:cNvPr id="325" name="Google Shape;325;p43"/>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326" name="Google Shape;326;p43"/>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327"/>
        <p:cNvGrpSpPr/>
        <p:nvPr/>
      </p:nvGrpSpPr>
      <p:grpSpPr>
        <a:xfrm>
          <a:off x="0" y="0"/>
          <a:ext cx="0" cy="0"/>
          <a:chOff x="0" y="0"/>
          <a:chExt cx="0" cy="0"/>
        </a:xfrm>
      </p:grpSpPr>
      <p:pic>
        <p:nvPicPr>
          <p:cNvPr id="328" name="Google Shape;328;p4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29" name="Google Shape;329;p44"/>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7">
    <p:spTree>
      <p:nvGrpSpPr>
        <p:cNvPr id="1" name="Shape 330"/>
        <p:cNvGrpSpPr/>
        <p:nvPr/>
      </p:nvGrpSpPr>
      <p:grpSpPr>
        <a:xfrm>
          <a:off x="0" y="0"/>
          <a:ext cx="0" cy="0"/>
          <a:chOff x="0" y="0"/>
          <a:chExt cx="0" cy="0"/>
        </a:xfrm>
      </p:grpSpPr>
      <p:pic>
        <p:nvPicPr>
          <p:cNvPr id="331" name="Google Shape;331;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2" name="Google Shape;332;p45"/>
          <p:cNvGrpSpPr/>
          <p:nvPr/>
        </p:nvGrpSpPr>
        <p:grpSpPr>
          <a:xfrm>
            <a:off x="-1078051" y="-828301"/>
            <a:ext cx="10800649" cy="6495486"/>
            <a:chOff x="-1078051" y="-828301"/>
            <a:chExt cx="10800649" cy="6495486"/>
          </a:xfrm>
        </p:grpSpPr>
        <p:pic>
          <p:nvPicPr>
            <p:cNvPr id="333" name="Google Shape;333;p45"/>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334" name="Google Shape;334;p45"/>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15000"/>
              </a:lnSpc>
              <a:spcBef>
                <a:spcPts val="1600"/>
              </a:spcBef>
              <a:spcAft>
                <a:spcPts val="160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71" r:id="rId4"/>
    <p:sldLayoutId id="2147483688" r:id="rId5"/>
    <p:sldLayoutId id="2147483689" r:id="rId6"/>
    <p:sldLayoutId id="2147483690" r:id="rId7"/>
    <p:sldLayoutId id="214748369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48"/>
          <p:cNvSpPr txBox="1">
            <a:spLocks noGrp="1"/>
          </p:cNvSpPr>
          <p:nvPr>
            <p:ph type="ctrTitle"/>
          </p:nvPr>
        </p:nvSpPr>
        <p:spPr>
          <a:xfrm>
            <a:off x="513708" y="1084738"/>
            <a:ext cx="7890553" cy="1881900"/>
          </a:xfrm>
          <a:prstGeom prst="rect">
            <a:avLst/>
          </a:prstGeom>
        </p:spPr>
        <p:txBody>
          <a:bodyPr spcFirstLastPara="1" wrap="square" lIns="91425" tIns="91425" rIns="91425" bIns="91425" anchor="ctr" anchorCtr="0">
            <a:noAutofit/>
          </a:bodyPr>
          <a:lstStyle/>
          <a:p>
            <a:r>
              <a:rPr lang="en-US" altLang="ko-KR" sz="5400" b="1" dirty="0">
                <a:latin typeface="Times New Roman" panose="02020603050405020304" pitchFamily="18" charset="0"/>
                <a:cs typeface="Times New Roman" panose="02020603050405020304" pitchFamily="18" charset="0"/>
              </a:rPr>
              <a:t>DRUG ADDICTION AMONG TEENAGERS</a:t>
            </a:r>
          </a:p>
        </p:txBody>
      </p:sp>
      <p:sp>
        <p:nvSpPr>
          <p:cNvPr id="344" name="Google Shape;344;p48"/>
          <p:cNvSpPr txBox="1">
            <a:spLocks noGrp="1"/>
          </p:cNvSpPr>
          <p:nvPr>
            <p:ph type="subTitle" idx="1"/>
          </p:nvPr>
        </p:nvSpPr>
        <p:spPr>
          <a:xfrm>
            <a:off x="5835721" y="3617370"/>
            <a:ext cx="4359000" cy="409500"/>
          </a:xfrm>
          <a:prstGeom prst="rect">
            <a:avLst/>
          </a:prstGeom>
        </p:spPr>
        <p:txBody>
          <a:bodyPr spcFirstLastPara="1" wrap="square" lIns="91425" tIns="91425" rIns="91425" bIns="91425" anchor="t" anchorCtr="0">
            <a:noAutofit/>
          </a:bodyPr>
          <a:lstStyle/>
          <a:p>
            <a:pPr algn="l"/>
            <a:r>
              <a:rPr lang="en-US" sz="1500" dirty="0">
                <a:latin typeface="Times New Roman" panose="02020603050405020304" pitchFamily="18" charset="0"/>
                <a:cs typeface="Times New Roman" panose="02020603050405020304" pitchFamily="18" charset="0"/>
              </a:rPr>
              <a:t>PRESENTATION BY:</a:t>
            </a:r>
          </a:p>
          <a:p>
            <a:pPr algn="l"/>
            <a:r>
              <a:rPr lang="en-US" sz="1500" dirty="0">
                <a:latin typeface="Times New Roman" panose="02020603050405020304" pitchFamily="18" charset="0"/>
                <a:cs typeface="Times New Roman" panose="02020603050405020304" pitchFamily="18" charset="0"/>
              </a:rPr>
              <a:t>IFRA EJAZ (21L-7508)</a:t>
            </a:r>
          </a:p>
          <a:p>
            <a:pPr algn="l"/>
            <a:r>
              <a:rPr lang="en-US" sz="1500" dirty="0">
                <a:latin typeface="Times New Roman" panose="02020603050405020304" pitchFamily="18" charset="0"/>
                <a:cs typeface="Times New Roman" panose="02020603050405020304" pitchFamily="18" charset="0"/>
              </a:rPr>
              <a:t>SUFYAN ALI (21L7541)</a:t>
            </a:r>
          </a:p>
          <a:p>
            <a:pPr algn="l"/>
            <a:r>
              <a:rPr lang="en-US" sz="1500" dirty="0">
                <a:latin typeface="Times New Roman" panose="02020603050405020304" pitchFamily="18" charset="0"/>
                <a:cs typeface="Times New Roman" panose="02020603050405020304" pitchFamily="18" charset="0"/>
              </a:rPr>
              <a:t>MUDASSIR ALI (21L-5474)</a:t>
            </a:r>
          </a:p>
          <a:p>
            <a:pPr algn="l"/>
            <a:r>
              <a:rPr lang="en-US" sz="1500" dirty="0">
                <a:latin typeface="Times New Roman" panose="02020603050405020304" pitchFamily="18" charset="0"/>
                <a:cs typeface="Times New Roman" panose="02020603050405020304" pitchFamily="18" charset="0"/>
              </a:rPr>
              <a:t>ABDULLAH TAHIR (21L-5419</a:t>
            </a:r>
            <a:r>
              <a:rPr lang="en-US" dirty="0"/>
              <a:t>)</a:t>
            </a:r>
          </a:p>
        </p:txBody>
      </p:sp>
      <p:cxnSp>
        <p:nvCxnSpPr>
          <p:cNvPr id="345" name="Google Shape;345;p48"/>
          <p:cNvCxnSpPr/>
          <p:nvPr/>
        </p:nvCxnSpPr>
        <p:spPr>
          <a:xfrm flipV="1">
            <a:off x="1885628" y="2922066"/>
            <a:ext cx="4659010" cy="44572"/>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cxnSp>
        <p:nvCxnSpPr>
          <p:cNvPr id="406" name="Google Shape;406;p53"/>
          <p:cNvCxnSpPr/>
          <p:nvPr/>
        </p:nvCxnSpPr>
        <p:spPr>
          <a:xfrm rot="10800000">
            <a:off x="7906075" y="3475441"/>
            <a:ext cx="423000" cy="0"/>
          </a:xfrm>
          <a:prstGeom prst="straightConnector1">
            <a:avLst/>
          </a:prstGeom>
          <a:noFill/>
          <a:ln w="9525" cap="flat" cmpd="sng">
            <a:solidFill>
              <a:schemeClr val="lt2"/>
            </a:solidFill>
            <a:prstDash val="solid"/>
            <a:round/>
            <a:headEnd type="none" w="med" len="med"/>
            <a:tailEnd type="none" w="med" len="med"/>
          </a:ln>
        </p:spPr>
      </p:cxnSp>
      <p:sp>
        <p:nvSpPr>
          <p:cNvPr id="4" name="TextBox 3"/>
          <p:cNvSpPr txBox="1"/>
          <p:nvPr/>
        </p:nvSpPr>
        <p:spPr>
          <a:xfrm>
            <a:off x="215757" y="1189868"/>
            <a:ext cx="8527550" cy="1169551"/>
          </a:xfrm>
          <a:prstGeom prst="rect">
            <a:avLst/>
          </a:prstGeom>
          <a:noFill/>
        </p:spPr>
        <p:txBody>
          <a:bodyPr wrap="square" rtlCol="0">
            <a:spAutoFit/>
          </a:bodyPr>
          <a:lstStyle/>
          <a:p>
            <a:pPr algn="ctr"/>
            <a:r>
              <a:rPr lang="en-US" sz="3500" b="1" u="sng" dirty="0" smtClean="0">
                <a:solidFill>
                  <a:schemeClr val="tx1"/>
                </a:solidFill>
                <a:latin typeface="Times New Roman" panose="02020603050405020304" pitchFamily="18" charset="0"/>
                <a:cs typeface="Times New Roman" panose="02020603050405020304" pitchFamily="18" charset="0"/>
              </a:rPr>
              <a:t>ARE DRUGS A DIRECT THREAT TO THE COGNITIVE SKILLS OF YOUTH?</a:t>
            </a:r>
            <a:endParaRPr lang="en-US" sz="3500" b="1" u="sng"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69345" y="2808249"/>
            <a:ext cx="785973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Early drug exposure is associated </a:t>
            </a:r>
            <a:r>
              <a:rPr lang="en-US" sz="2400" dirty="0" smtClean="0">
                <a:latin typeface="Times New Roman" panose="02020603050405020304" pitchFamily="18" charset="0"/>
                <a:cs typeface="Times New Roman" panose="02020603050405020304" pitchFamily="18" charset="0"/>
              </a:rPr>
              <a:t>with low </a:t>
            </a:r>
            <a:r>
              <a:rPr lang="en-US" sz="2400" dirty="0">
                <a:latin typeface="Times New Roman" panose="02020603050405020304" pitchFamily="18" charset="0"/>
                <a:cs typeface="Times New Roman" panose="02020603050405020304" pitchFamily="18" charset="0"/>
              </a:rPr>
              <a:t>cognitive </a:t>
            </a:r>
            <a:r>
              <a:rPr lang="en-US" sz="2400" dirty="0" smtClean="0">
                <a:latin typeface="Times New Roman" panose="02020603050405020304" pitchFamily="18" charset="0"/>
                <a:cs typeface="Times New Roman" panose="02020603050405020304" pitchFamily="18" charset="0"/>
              </a:rPr>
              <a:t>performance of students</a:t>
            </a:r>
            <a:r>
              <a:rPr lang="en-US" sz="2400" b="1" dirty="0" smtClean="0"/>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996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393409" y="398580"/>
            <a:ext cx="7713600" cy="572700"/>
          </a:xfrm>
          <a:prstGeom prst="rect">
            <a:avLst/>
          </a:prstGeom>
        </p:spPr>
        <p:txBody>
          <a:bodyPr spcFirstLastPara="1" wrap="square" lIns="91425" tIns="91425" rIns="91425" bIns="91425" anchor="b" anchorCtr="0">
            <a:noAutofit/>
          </a:bodyPr>
          <a:lstStyle/>
          <a:p>
            <a:r>
              <a:rPr lang="en-US" altLang="ko-KR" sz="3500" b="1" dirty="0" smtClean="0">
                <a:latin typeface="Times New Roman" panose="02020603050405020304" pitchFamily="18" charset="0"/>
                <a:cs typeface="Times New Roman" panose="02020603050405020304" pitchFamily="18" charset="0"/>
              </a:rPr>
              <a:t>LOW COGNITIVE PERFORMANCE</a:t>
            </a:r>
            <a:endParaRPr lang="ko-KR" altLang="en-US" sz="3500" b="1" dirty="0">
              <a:latin typeface="Times New Roman" panose="02020603050405020304" pitchFamily="18" charset="0"/>
              <a:cs typeface="Times New Roman" panose="02020603050405020304" pitchFamily="18" charset="0"/>
            </a:endParaRPr>
          </a:p>
        </p:txBody>
      </p:sp>
      <p:cxnSp>
        <p:nvCxnSpPr>
          <p:cNvPr id="7" name="직선 연결선 44">
            <a:extLst>
              <a:ext uri="{FF2B5EF4-FFF2-40B4-BE49-F238E27FC236}">
                <a16:creationId xmlns="" xmlns:a16="http://schemas.microsoft.com/office/drawing/2014/main" id="{284A6456-3AA3-40C7-B119-CE8064ECABEC}"/>
              </a:ext>
            </a:extLst>
          </p:cNvPr>
          <p:cNvCxnSpPr/>
          <p:nvPr/>
        </p:nvCxnSpPr>
        <p:spPr>
          <a:xfrm>
            <a:off x="1089061" y="971280"/>
            <a:ext cx="5452385"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44530" y="1530849"/>
            <a:ext cx="7818634"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Short-term memory.</a:t>
            </a: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Likelihood to attend class.</a:t>
            </a: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Makes the youngsters indecisive and alters their reasoning abilities</a:t>
            </a:r>
            <a:r>
              <a:rPr lang="en-US" dirty="0" smtClean="0"/>
              <a:t>.</a:t>
            </a:r>
            <a:endParaRPr lang="en-US" dirty="0"/>
          </a:p>
        </p:txBody>
      </p:sp>
    </p:spTree>
    <p:extLst>
      <p:ext uri="{BB962C8B-B14F-4D97-AF65-F5344CB8AC3E}">
        <p14:creationId xmlns:p14="http://schemas.microsoft.com/office/powerpoint/2010/main" val="1185827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393409" y="1107497"/>
            <a:ext cx="7713600" cy="572700"/>
          </a:xfrm>
          <a:prstGeom prst="rect">
            <a:avLst/>
          </a:prstGeom>
        </p:spPr>
        <p:txBody>
          <a:bodyPr spcFirstLastPara="1" wrap="square" lIns="91425" tIns="91425" rIns="91425" bIns="91425" anchor="b" anchorCtr="0">
            <a:noAutofit/>
          </a:bodyPr>
          <a:lstStyle/>
          <a:p>
            <a:r>
              <a:rPr lang="en-US" altLang="ko-KR" sz="3500" b="1" u="sng" dirty="0" smtClean="0">
                <a:latin typeface="Times New Roman" panose="02020603050405020304" pitchFamily="18" charset="0"/>
                <a:cs typeface="Times New Roman" panose="02020603050405020304" pitchFamily="18" charset="0"/>
              </a:rPr>
              <a:t>ALTERNATIVES TO  REDUCE THE USE OF DRUGS:</a:t>
            </a:r>
            <a:endParaRPr lang="ko-KR" altLang="en-US" sz="3500" b="1"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4256" y="1880171"/>
            <a:ext cx="7479587" cy="2154436"/>
          </a:xfrm>
          <a:prstGeom prst="rect">
            <a:avLst/>
          </a:prstGeom>
          <a:noFill/>
        </p:spPr>
        <p:txBody>
          <a:bodyPr wrap="square" rtlCol="0">
            <a:spAutoFit/>
          </a:bodyPr>
          <a:lstStyle/>
          <a:p>
            <a:pPr marL="342900" indent="-342900">
              <a:buFont typeface="+mj-lt"/>
              <a:buAutoNum type="arabicPeriod"/>
            </a:pPr>
            <a:r>
              <a:rPr lang="en-US" sz="2000" dirty="0"/>
              <a:t>K</a:t>
            </a:r>
            <a:r>
              <a:rPr lang="en-US" sz="2000" dirty="0" smtClean="0"/>
              <a:t>nowing </a:t>
            </a:r>
            <a:r>
              <a:rPr lang="en-US" sz="2000" dirty="0"/>
              <a:t>how to resist temptation</a:t>
            </a:r>
            <a:r>
              <a:rPr lang="en-US" sz="2000" dirty="0" smtClean="0"/>
              <a:t>.</a:t>
            </a:r>
          </a:p>
          <a:p>
            <a:pPr marL="342900" indent="-342900">
              <a:buFont typeface="+mj-lt"/>
              <a:buAutoNum type="arabicPeriod"/>
            </a:pPr>
            <a:endParaRPr lang="en-US" sz="2000" dirty="0"/>
          </a:p>
          <a:p>
            <a:pPr marL="342900" indent="-342900">
              <a:buFont typeface="+mj-lt"/>
              <a:buAutoNum type="arabicPeriod"/>
            </a:pPr>
            <a:r>
              <a:rPr lang="en-US" sz="2000" dirty="0"/>
              <a:t>L</a:t>
            </a:r>
            <a:r>
              <a:rPr lang="en-US" sz="2000" dirty="0" smtClean="0"/>
              <a:t>earning </a:t>
            </a:r>
            <a:r>
              <a:rPr lang="en-US" sz="2000" dirty="0"/>
              <a:t>how to cope with stress and relax without drugs</a:t>
            </a:r>
            <a:r>
              <a:rPr lang="en-US" sz="2000" dirty="0" smtClean="0"/>
              <a:t>.</a:t>
            </a:r>
          </a:p>
          <a:p>
            <a:pPr marL="342900" indent="-342900">
              <a:buFont typeface="+mj-lt"/>
              <a:buAutoNum type="arabicPeriod"/>
            </a:pPr>
            <a:endParaRPr lang="en-US" sz="2000" dirty="0"/>
          </a:p>
          <a:p>
            <a:pPr marL="342900" indent="-342900">
              <a:buFont typeface="+mj-lt"/>
              <a:buAutoNum type="arabicPeriod"/>
            </a:pPr>
            <a:r>
              <a:rPr lang="en-US" sz="2000" dirty="0"/>
              <a:t>D</a:t>
            </a:r>
            <a:r>
              <a:rPr lang="en-US" sz="2000" dirty="0" smtClean="0"/>
              <a:t>istracting </a:t>
            </a:r>
            <a:r>
              <a:rPr lang="en-US" sz="2000" dirty="0"/>
              <a:t>yourself with activities like exercise or listening to music</a:t>
            </a:r>
            <a:r>
              <a:rPr lang="en-US" dirty="0"/>
              <a:t>.</a:t>
            </a:r>
          </a:p>
          <a:p>
            <a:pPr marL="342900" indent="-342900">
              <a:buFont typeface="+mj-lt"/>
              <a:buAutoNum type="arabicPeriod"/>
            </a:pPr>
            <a:endParaRPr lang="en-US" dirty="0"/>
          </a:p>
        </p:txBody>
      </p:sp>
    </p:spTree>
    <p:extLst>
      <p:ext uri="{BB962C8B-B14F-4D97-AF65-F5344CB8AC3E}">
        <p14:creationId xmlns:p14="http://schemas.microsoft.com/office/powerpoint/2010/main" val="2571390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393409" y="1107497"/>
            <a:ext cx="7713600" cy="572700"/>
          </a:xfrm>
          <a:prstGeom prst="rect">
            <a:avLst/>
          </a:prstGeom>
        </p:spPr>
        <p:txBody>
          <a:bodyPr spcFirstLastPara="1" wrap="square" lIns="91425" tIns="91425" rIns="91425" bIns="91425" anchor="b" anchorCtr="0">
            <a:noAutofit/>
          </a:bodyPr>
          <a:lstStyle/>
          <a:p>
            <a:pPr algn="ctr"/>
            <a:r>
              <a:rPr lang="en-US" altLang="ko-KR" sz="3500" b="1" u="sng" dirty="0" smtClean="0">
                <a:latin typeface="Times New Roman" panose="02020603050405020304" pitchFamily="18" charset="0"/>
                <a:cs typeface="Times New Roman" panose="02020603050405020304" pitchFamily="18" charset="0"/>
              </a:rPr>
              <a:t>CONCLUSION</a:t>
            </a:r>
            <a:endParaRPr lang="ko-KR" altLang="en-US" sz="3500" b="1"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4256" y="1880171"/>
            <a:ext cx="7479587" cy="1938992"/>
          </a:xfrm>
          <a:prstGeom prst="rect">
            <a:avLst/>
          </a:prstGeom>
          <a:noFill/>
        </p:spPr>
        <p:txBody>
          <a:bodyPr wrap="square" rtlCol="0">
            <a:spAutoFit/>
          </a:bodyPr>
          <a:lstStyle/>
          <a:p>
            <a:r>
              <a:rPr lang="en-US" sz="2000" dirty="0" smtClean="0"/>
              <a:t>Drug addiction among youth is a common problem faced globally as it harms their psychological as well as physical health and hinders their capability to reason and learn new things. But adoption of some proper alternatives can help reduce the increased use of these drugs among the young people and save them from their harmful effects.</a:t>
            </a:r>
            <a:endParaRPr lang="en-US" sz="2000" dirty="0"/>
          </a:p>
        </p:txBody>
      </p:sp>
    </p:spTree>
    <p:extLst>
      <p:ext uri="{BB962C8B-B14F-4D97-AF65-F5344CB8AC3E}">
        <p14:creationId xmlns:p14="http://schemas.microsoft.com/office/powerpoint/2010/main" val="4129496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560988" y="2148042"/>
            <a:ext cx="7713600" cy="572700"/>
          </a:xfrm>
          <a:prstGeom prst="rect">
            <a:avLst/>
          </a:prstGeom>
        </p:spPr>
        <p:txBody>
          <a:bodyPr spcFirstLastPara="1" wrap="square" lIns="91425" tIns="91425" rIns="91425" bIns="91425" anchor="b" anchorCtr="0">
            <a:noAutofit/>
          </a:bodyPr>
          <a:lstStyle/>
          <a:p>
            <a:pPr algn="ctr"/>
            <a:r>
              <a:rPr lang="en-US" altLang="ko-KR" sz="5000" b="1" dirty="0" smtClean="0">
                <a:latin typeface="Times New Roman" panose="02020603050405020304" pitchFamily="18" charset="0"/>
                <a:cs typeface="Times New Roman" panose="02020603050405020304" pitchFamily="18" charset="0"/>
              </a:rPr>
              <a:t>THANKYOU!</a:t>
            </a:r>
            <a:endParaRPr lang="ko-KR" altLang="en-US" sz="5000" b="1" dirty="0">
              <a:latin typeface="Times New Roman" panose="02020603050405020304" pitchFamily="18" charset="0"/>
              <a:cs typeface="Times New Roman" panose="02020603050405020304" pitchFamily="18" charset="0"/>
            </a:endParaRPr>
          </a:p>
        </p:txBody>
      </p:sp>
      <p:cxnSp>
        <p:nvCxnSpPr>
          <p:cNvPr id="7" name="직선 연결선 44">
            <a:extLst>
              <a:ext uri="{FF2B5EF4-FFF2-40B4-BE49-F238E27FC236}">
                <a16:creationId xmlns="" xmlns:a16="http://schemas.microsoft.com/office/drawing/2014/main" id="{284A6456-3AA3-40C7-B119-CE8064ECABEC}"/>
              </a:ext>
            </a:extLst>
          </p:cNvPr>
          <p:cNvCxnSpPr/>
          <p:nvPr/>
        </p:nvCxnSpPr>
        <p:spPr>
          <a:xfrm>
            <a:off x="2684547" y="2720742"/>
            <a:ext cx="3466482"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1562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p>
            <a:r>
              <a:rPr lang="en-US" altLang="ko-KR" sz="4000" b="1" dirty="0">
                <a:latin typeface="Times New Roman" panose="02020603050405020304" pitchFamily="18" charset="0"/>
                <a:cs typeface="Times New Roman" panose="02020603050405020304" pitchFamily="18" charset="0"/>
              </a:rPr>
              <a:t>Introduction</a:t>
            </a:r>
            <a:endParaRPr lang="ko-KR" altLang="en-US" sz="4000" b="1" dirty="0">
              <a:latin typeface="Times New Roman" panose="02020603050405020304" pitchFamily="18" charset="0"/>
              <a:cs typeface="Times New Roman" panose="02020603050405020304" pitchFamily="18" charset="0"/>
            </a:endParaRPr>
          </a:p>
        </p:txBody>
      </p:sp>
      <p:cxnSp>
        <p:nvCxnSpPr>
          <p:cNvPr id="7" name="직선 연결선 44">
            <a:extLst>
              <a:ext uri="{FF2B5EF4-FFF2-40B4-BE49-F238E27FC236}">
                <a16:creationId xmlns="" xmlns:a16="http://schemas.microsoft.com/office/drawing/2014/main" id="{284A6456-3AA3-40C7-B119-CE8064ECABEC}"/>
              </a:ext>
            </a:extLst>
          </p:cNvPr>
          <p:cNvCxnSpPr/>
          <p:nvPr/>
        </p:nvCxnSpPr>
        <p:spPr>
          <a:xfrm>
            <a:off x="715100" y="1107700"/>
            <a:ext cx="3144429"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393409" y="1407560"/>
            <a:ext cx="8356981" cy="3370153"/>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Drug </a:t>
            </a:r>
            <a:r>
              <a:rPr lang="en-US" sz="2200" dirty="0">
                <a:latin typeface="Times New Roman" panose="02020603050405020304" pitchFamily="18" charset="0"/>
                <a:cs typeface="Times New Roman" panose="02020603050405020304" pitchFamily="18" charset="0"/>
              </a:rPr>
              <a:t>addiction affects between 3.4 and 6.6% of the population </a:t>
            </a:r>
            <a:r>
              <a:rPr lang="en-US" sz="2200" dirty="0" smtClean="0">
                <a:latin typeface="Times New Roman" panose="02020603050405020304" pitchFamily="18" charset="0"/>
                <a:cs typeface="Times New Roman" panose="02020603050405020304" pitchFamily="18" charset="0"/>
              </a:rPr>
              <a:t>worldwide</a:t>
            </a: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STANCE:</a:t>
            </a:r>
          </a:p>
          <a:p>
            <a:r>
              <a:rPr lang="en-US" sz="2200" dirty="0">
                <a:latin typeface="Times New Roman" panose="02020603050405020304" pitchFamily="18" charset="0"/>
                <a:cs typeface="Times New Roman" panose="02020603050405020304" pitchFamily="18" charset="0"/>
              </a:rPr>
              <a:t>Drugs  are harming the youth greatly.</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WHAT ARE DRUGS?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Medicinal drugs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Sedative </a:t>
            </a:r>
            <a:r>
              <a:rPr lang="en-US" sz="2200" dirty="0" smtClean="0">
                <a:latin typeface="Times New Roman" panose="02020603050405020304" pitchFamily="18" charset="0"/>
                <a:cs typeface="Times New Roman" panose="02020603050405020304" pitchFamily="18" charset="0"/>
              </a:rPr>
              <a:t>drugs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540439" y="1121210"/>
            <a:ext cx="7713600" cy="572700"/>
          </a:xfrm>
          <a:prstGeom prst="rect">
            <a:avLst/>
          </a:prstGeom>
        </p:spPr>
        <p:txBody>
          <a:bodyPr spcFirstLastPara="1" wrap="square" lIns="91425" tIns="91425" rIns="91425" bIns="91425" anchor="b" anchorCtr="0">
            <a:noAutofit/>
          </a:bodyPr>
          <a:lstStyle/>
          <a:p>
            <a:r>
              <a:rPr lang="en-US" sz="3800" b="1" u="sng" dirty="0">
                <a:latin typeface="Times New Roman" panose="02020603050405020304" pitchFamily="18" charset="0"/>
                <a:cs typeface="Times New Roman" panose="02020603050405020304" pitchFamily="18" charset="0"/>
              </a:rPr>
              <a:t>THESIS STATEMENT</a:t>
            </a:r>
            <a:br>
              <a:rPr lang="en-US" sz="3800" b="1" u="sng" dirty="0">
                <a:latin typeface="Times New Roman" panose="02020603050405020304" pitchFamily="18" charset="0"/>
                <a:cs typeface="Times New Roman" panose="02020603050405020304" pitchFamily="18" charset="0"/>
              </a:rPr>
            </a:br>
            <a:endParaRPr lang="en-US" sz="3800" b="1"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40439" y="1212351"/>
            <a:ext cx="8356981" cy="1354217"/>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Drug addiction is negatively influencing the youth by making them physically </a:t>
            </a:r>
          </a:p>
          <a:p>
            <a:r>
              <a:rPr lang="en-US" sz="2000" dirty="0">
                <a:latin typeface="Times New Roman" panose="02020603050405020304" pitchFamily="18" charset="0"/>
                <a:cs typeface="Times New Roman" panose="02020603050405020304" pitchFamily="18" charset="0"/>
              </a:rPr>
              <a:t>inactive and ill, harming their mental health and creating a lack in </a:t>
            </a:r>
            <a:r>
              <a:rPr lang="en-US" sz="2000" dirty="0" smtClean="0">
                <a:latin typeface="Times New Roman" panose="02020603050405020304" pitchFamily="18" charset="0"/>
                <a:cs typeface="Times New Roman" panose="02020603050405020304" pitchFamily="18" charset="0"/>
              </a:rPr>
              <a:t>their cognitive abilities</a:t>
            </a:r>
            <a:r>
              <a:rPr lang="en-US" sz="20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p:txBody>
      </p:sp>
      <p:pic>
        <p:nvPicPr>
          <p:cNvPr id="5" name="Picture 2" descr="Teenage Drug Use Statistics [2022]: Data &amp; Trends on Ab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465" y="2020187"/>
            <a:ext cx="6132955" cy="303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57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cxnSp>
        <p:nvCxnSpPr>
          <p:cNvPr id="406" name="Google Shape;406;p53"/>
          <p:cNvCxnSpPr/>
          <p:nvPr/>
        </p:nvCxnSpPr>
        <p:spPr>
          <a:xfrm rot="10800000">
            <a:off x="7906075" y="3475441"/>
            <a:ext cx="423000" cy="0"/>
          </a:xfrm>
          <a:prstGeom prst="straightConnector1">
            <a:avLst/>
          </a:prstGeom>
          <a:noFill/>
          <a:ln w="9525" cap="flat" cmpd="sng">
            <a:solidFill>
              <a:schemeClr val="lt2"/>
            </a:solidFill>
            <a:prstDash val="solid"/>
            <a:round/>
            <a:headEnd type="none" w="med" len="med"/>
            <a:tailEnd type="none" w="med" len="med"/>
          </a:ln>
        </p:spPr>
      </p:cxnSp>
      <p:sp>
        <p:nvSpPr>
          <p:cNvPr id="4" name="TextBox 3"/>
          <p:cNvSpPr txBox="1"/>
          <p:nvPr/>
        </p:nvSpPr>
        <p:spPr>
          <a:xfrm>
            <a:off x="133564" y="636998"/>
            <a:ext cx="8527550" cy="1815882"/>
          </a:xfrm>
          <a:prstGeom prst="rect">
            <a:avLst/>
          </a:prstGeom>
          <a:noFill/>
        </p:spPr>
        <p:txBody>
          <a:bodyPr wrap="square" rtlCol="0">
            <a:spAutoFit/>
          </a:bodyPr>
          <a:lstStyle/>
          <a:p>
            <a:pPr algn="ctr"/>
            <a:r>
              <a:rPr lang="en-US" altLang="ko-KR" sz="3600" b="1" u="sng" dirty="0" smtClean="0">
                <a:solidFill>
                  <a:srgbClr val="58524A"/>
                </a:solidFill>
                <a:latin typeface="Times New Roman" panose="02020603050405020304" pitchFamily="18" charset="0"/>
                <a:cs typeface="Times New Roman" panose="02020603050405020304" pitchFamily="18" charset="0"/>
              </a:rPr>
              <a:t> </a:t>
            </a:r>
            <a:r>
              <a:rPr lang="en-US" altLang="ko-KR" sz="3600" b="1" u="sng" dirty="0" smtClean="0">
                <a:solidFill>
                  <a:schemeClr val="tx1"/>
                </a:solidFill>
                <a:latin typeface="Times New Roman" panose="02020603050405020304" pitchFamily="18" charset="0"/>
                <a:cs typeface="Times New Roman" panose="02020603050405020304" pitchFamily="18" charset="0"/>
              </a:rPr>
              <a:t>HOW ARE </a:t>
            </a:r>
            <a:r>
              <a:rPr lang="en-US" altLang="ko-KR" sz="3600" b="1" u="sng" dirty="0">
                <a:solidFill>
                  <a:schemeClr val="tx1"/>
                </a:solidFill>
                <a:latin typeface="Times New Roman" panose="02020603050405020304" pitchFamily="18" charset="0"/>
                <a:cs typeface="Times New Roman" panose="02020603050405020304" pitchFamily="18" charset="0"/>
              </a:rPr>
              <a:t>DRUGS MAKING THE YOUTH PHYSICALLY DISABLED</a:t>
            </a:r>
            <a:r>
              <a:rPr lang="en-US" altLang="ko-KR" sz="3600" b="1" u="sng" dirty="0">
                <a:solidFill>
                  <a:srgbClr val="58524A"/>
                </a:solidFill>
                <a:latin typeface="Times New Roman" panose="02020603050405020304" pitchFamily="18" charset="0"/>
                <a:cs typeface="Times New Roman" panose="02020603050405020304" pitchFamily="18" charset="0"/>
              </a:rPr>
              <a:t>?</a:t>
            </a:r>
          </a:p>
          <a:p>
            <a:endParaRPr lang="en-US" sz="4000" dirty="0"/>
          </a:p>
        </p:txBody>
      </p:sp>
      <p:sp>
        <p:nvSpPr>
          <p:cNvPr id="6" name="TextBox 5"/>
          <p:cNvSpPr txBox="1"/>
          <p:nvPr/>
        </p:nvSpPr>
        <p:spPr>
          <a:xfrm>
            <a:off x="375006" y="2317829"/>
            <a:ext cx="7859730"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Drugs have a major contribution in damaging the physical health of a person especially in a young age.</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p>
            <a:r>
              <a:rPr lang="en-US" altLang="ko-KR" sz="3800" b="1" dirty="0" smtClean="0">
                <a:latin typeface="Times New Roman" panose="02020603050405020304" pitchFamily="18" charset="0"/>
                <a:cs typeface="Times New Roman" panose="02020603050405020304" pitchFamily="18" charset="0"/>
              </a:rPr>
              <a:t>PHYSICAL HARMS</a:t>
            </a:r>
            <a:endParaRPr lang="ko-KR" altLang="en-US" sz="3800" b="1" dirty="0">
              <a:latin typeface="Times New Roman" panose="02020603050405020304" pitchFamily="18" charset="0"/>
              <a:cs typeface="Times New Roman" panose="02020603050405020304" pitchFamily="18" charset="0"/>
            </a:endParaRPr>
          </a:p>
        </p:txBody>
      </p:sp>
      <p:cxnSp>
        <p:nvCxnSpPr>
          <p:cNvPr id="7" name="직선 연결선 44">
            <a:extLst>
              <a:ext uri="{FF2B5EF4-FFF2-40B4-BE49-F238E27FC236}">
                <a16:creationId xmlns="" xmlns:a16="http://schemas.microsoft.com/office/drawing/2014/main" id="{284A6456-3AA3-40C7-B119-CE8064ECABEC}"/>
              </a:ext>
            </a:extLst>
          </p:cNvPr>
          <p:cNvCxnSpPr/>
          <p:nvPr/>
        </p:nvCxnSpPr>
        <p:spPr>
          <a:xfrm>
            <a:off x="838390" y="1107700"/>
            <a:ext cx="3466482"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393409" y="1407560"/>
            <a:ext cx="8356981"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Different types of drugs affect our body and physical health in different </a:t>
            </a:r>
            <a:r>
              <a:rPr lang="en-US" sz="2000" dirty="0" smtClean="0">
                <a:latin typeface="Times New Roman" panose="02020603050405020304" pitchFamily="18" charset="0"/>
                <a:cs typeface="Times New Roman" panose="02020603050405020304" pitchFamily="18" charset="0"/>
              </a:rPr>
              <a:t>ways</a:t>
            </a: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Casual users do not consider it as a harmful activity.</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Results in long-term health outcomes by damaging organs and spreading infections.</a:t>
            </a:r>
          </a:p>
          <a:p>
            <a:pPr marL="285750" indent="-28575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1995 alone, more than 2,000 youth (ages 15 to 20) were killed in alcohol-related car crashes (National Highway Traffic Safety Administration, 1997).</a:t>
            </a:r>
          </a:p>
        </p:txBody>
      </p:sp>
    </p:spTree>
    <p:extLst>
      <p:ext uri="{BB962C8B-B14F-4D97-AF65-F5344CB8AC3E}">
        <p14:creationId xmlns:p14="http://schemas.microsoft.com/office/powerpoint/2010/main" val="1927191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591810" y="1121210"/>
            <a:ext cx="7713600" cy="5727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Nearly one-third of reported AIDS cases have been linked to injection drug use </a:t>
            </a:r>
            <a:r>
              <a:rPr lang="en-US" sz="1800" dirty="0" smtClean="0">
                <a:latin typeface="Times New Roman" panose="02020603050405020304" pitchFamily="18" charset="0"/>
                <a:cs typeface="Times New Roman" panose="02020603050405020304" pitchFamily="18" charset="0"/>
              </a:rPr>
              <a:t>heroin</a:t>
            </a:r>
            <a:r>
              <a:rPr lang="en-US" sz="1800" dirty="0">
                <a:latin typeface="Times New Roman" panose="02020603050405020304" pitchFamily="18" charset="0"/>
                <a:cs typeface="Times New Roman" panose="02020603050405020304" pitchFamily="18" charset="0"/>
              </a:rPr>
              <a:t>, cocaine, or any drug that abusers inject. One way that HIV/AIDS, hepatitis, </a:t>
            </a:r>
            <a:r>
              <a:rPr lang="en-US" sz="1800" dirty="0" smtClean="0">
                <a:latin typeface="Times New Roman" panose="02020603050405020304" pitchFamily="18" charset="0"/>
                <a:cs typeface="Times New Roman" panose="02020603050405020304" pitchFamily="18" charset="0"/>
              </a:rPr>
              <a:t>and </a:t>
            </a:r>
            <a:r>
              <a:rPr lang="en-US" sz="1800" dirty="0">
                <a:latin typeface="Times New Roman" panose="02020603050405020304" pitchFamily="18" charset="0"/>
                <a:cs typeface="Times New Roman" panose="02020603050405020304" pitchFamily="18" charset="0"/>
              </a:rPr>
              <a:t>other infectious diseases are spread is through the sharing of needles or other </a:t>
            </a:r>
            <a:r>
              <a:rPr lang="en-US" sz="1800" dirty="0" smtClean="0">
                <a:latin typeface="Times New Roman" panose="02020603050405020304" pitchFamily="18" charset="0"/>
                <a:cs typeface="Times New Roman" panose="02020603050405020304" pitchFamily="18" charset="0"/>
              </a:rPr>
              <a:t>injection equipment.</a:t>
            </a:r>
            <a:endParaRPr lang="en-US" sz="1800" dirty="0">
              <a:latin typeface="Times New Roman" panose="02020603050405020304" pitchFamily="18" charset="0"/>
              <a:cs typeface="Times New Roman" panose="02020603050405020304" pitchFamily="18" charset="0"/>
            </a:endParaRPr>
          </a:p>
        </p:txBody>
      </p:sp>
      <p:pic>
        <p:nvPicPr>
          <p:cNvPr id="6" name="Picture 2" descr="HIV Spread Among People Who Inject Drugs | by Philly Public Health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10" y="1797977"/>
            <a:ext cx="8122822" cy="312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001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cxnSp>
        <p:nvCxnSpPr>
          <p:cNvPr id="406" name="Google Shape;406;p53"/>
          <p:cNvCxnSpPr/>
          <p:nvPr/>
        </p:nvCxnSpPr>
        <p:spPr>
          <a:xfrm rot="10800000">
            <a:off x="7906075" y="3475441"/>
            <a:ext cx="423000" cy="0"/>
          </a:xfrm>
          <a:prstGeom prst="straightConnector1">
            <a:avLst/>
          </a:prstGeom>
          <a:noFill/>
          <a:ln w="9525" cap="flat" cmpd="sng">
            <a:solidFill>
              <a:schemeClr val="lt2"/>
            </a:solidFill>
            <a:prstDash val="solid"/>
            <a:round/>
            <a:headEnd type="none" w="med" len="med"/>
            <a:tailEnd type="none" w="med" len="med"/>
          </a:ln>
        </p:spPr>
      </p:cxnSp>
      <p:sp>
        <p:nvSpPr>
          <p:cNvPr id="4" name="TextBox 3"/>
          <p:cNvSpPr txBox="1"/>
          <p:nvPr/>
        </p:nvSpPr>
        <p:spPr>
          <a:xfrm>
            <a:off x="344303" y="1652593"/>
            <a:ext cx="8527550" cy="1261884"/>
          </a:xfrm>
          <a:prstGeom prst="rect">
            <a:avLst/>
          </a:prstGeom>
          <a:noFill/>
        </p:spPr>
        <p:txBody>
          <a:bodyPr wrap="square" rtlCol="0">
            <a:spAutoFit/>
          </a:bodyPr>
          <a:lstStyle/>
          <a:p>
            <a:pPr algn="ctr"/>
            <a:endParaRPr lang="en-US" altLang="ko-KR" sz="3600" b="1" u="sng" dirty="0">
              <a:solidFill>
                <a:srgbClr val="58524A"/>
              </a:solidFill>
              <a:latin typeface="Times New Roman" panose="02020603050405020304" pitchFamily="18" charset="0"/>
              <a:cs typeface="Times New Roman" panose="02020603050405020304" pitchFamily="18" charset="0"/>
            </a:endParaRPr>
          </a:p>
          <a:p>
            <a:endParaRPr lang="en-US" sz="4000" dirty="0"/>
          </a:p>
        </p:txBody>
      </p:sp>
      <p:sp>
        <p:nvSpPr>
          <p:cNvPr id="2" name="Rectangle 1"/>
          <p:cNvSpPr/>
          <p:nvPr/>
        </p:nvSpPr>
        <p:spPr>
          <a:xfrm>
            <a:off x="488141" y="787336"/>
            <a:ext cx="8239874" cy="1169551"/>
          </a:xfrm>
          <a:prstGeom prst="rect">
            <a:avLst/>
          </a:prstGeom>
        </p:spPr>
        <p:txBody>
          <a:bodyPr wrap="square">
            <a:spAutoFit/>
          </a:bodyPr>
          <a:lstStyle/>
          <a:p>
            <a:pPr algn="ctr"/>
            <a:r>
              <a:rPr lang="en-US" altLang="ko-KR" sz="3500" b="1" u="sng" dirty="0" smtClean="0">
                <a:solidFill>
                  <a:schemeClr val="tx1"/>
                </a:solidFill>
                <a:latin typeface="Times New Roman" panose="02020603050405020304" pitchFamily="18" charset="0"/>
                <a:cs typeface="Times New Roman" panose="02020603050405020304" pitchFamily="18" charset="0"/>
              </a:rPr>
              <a:t>WHY ARE YOUTH THE MOST EASILY AFFECTED BY ADDICTION</a:t>
            </a:r>
            <a:r>
              <a:rPr lang="en-US" altLang="ko-KR" sz="3500" b="1" u="sng" dirty="0" smtClean="0">
                <a:solidFill>
                  <a:srgbClr val="58524A"/>
                </a:solidFill>
                <a:latin typeface="Times New Roman" panose="02020603050405020304" pitchFamily="18" charset="0"/>
                <a:cs typeface="Times New Roman" panose="02020603050405020304" pitchFamily="18" charset="0"/>
              </a:rPr>
              <a:t>?</a:t>
            </a:r>
            <a:endParaRPr lang="en-US" altLang="ko-KR" sz="3500" b="1" u="sng" dirty="0">
              <a:solidFill>
                <a:srgbClr val="58524A"/>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8141" y="2560534"/>
            <a:ext cx="7890553"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Prolonged use of certain illicit drugs can result in long-term </a:t>
            </a:r>
            <a:r>
              <a:rPr lang="en-US" sz="2200" dirty="0" smtClean="0">
                <a:latin typeface="Times New Roman" panose="02020603050405020304" pitchFamily="18" charset="0"/>
                <a:cs typeface="Times New Roman" panose="02020603050405020304" pitchFamily="18" charset="0"/>
              </a:rPr>
              <a:t>damage </a:t>
            </a:r>
            <a:r>
              <a:rPr lang="en-US" sz="2200" dirty="0">
                <a:latin typeface="Times New Roman" panose="02020603050405020304" pitchFamily="18" charset="0"/>
                <a:cs typeface="Times New Roman" panose="02020603050405020304" pitchFamily="18" charset="0"/>
              </a:rPr>
              <a:t>to mood and mental health.</a:t>
            </a:r>
          </a:p>
        </p:txBody>
      </p:sp>
    </p:spTree>
    <p:extLst>
      <p:ext uri="{BB962C8B-B14F-4D97-AF65-F5344CB8AC3E}">
        <p14:creationId xmlns:p14="http://schemas.microsoft.com/office/powerpoint/2010/main" val="3292780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p>
            <a:r>
              <a:rPr lang="en-US" altLang="ko-KR" sz="3800" b="1" dirty="0" smtClean="0">
                <a:latin typeface="Times New Roman" panose="02020603050405020304" pitchFamily="18" charset="0"/>
                <a:cs typeface="Times New Roman" panose="02020603050405020304" pitchFamily="18" charset="0"/>
              </a:rPr>
              <a:t>PSYCHOLOGICAL HARMS</a:t>
            </a:r>
            <a:endParaRPr lang="ko-KR" altLang="en-US" sz="3800" b="1" dirty="0">
              <a:latin typeface="Times New Roman" panose="02020603050405020304" pitchFamily="18" charset="0"/>
              <a:cs typeface="Times New Roman" panose="02020603050405020304" pitchFamily="18" charset="0"/>
            </a:endParaRPr>
          </a:p>
        </p:txBody>
      </p:sp>
      <p:cxnSp>
        <p:nvCxnSpPr>
          <p:cNvPr id="7" name="직선 연결선 44">
            <a:extLst>
              <a:ext uri="{FF2B5EF4-FFF2-40B4-BE49-F238E27FC236}">
                <a16:creationId xmlns="" xmlns:a16="http://schemas.microsoft.com/office/drawing/2014/main" id="{284A6456-3AA3-40C7-B119-CE8064ECABEC}"/>
              </a:ext>
            </a:extLst>
          </p:cNvPr>
          <p:cNvCxnSpPr/>
          <p:nvPr/>
        </p:nvCxnSpPr>
        <p:spPr>
          <a:xfrm>
            <a:off x="1115792" y="1105791"/>
            <a:ext cx="4740478" cy="1909"/>
          </a:xfrm>
          <a:prstGeom prst="line">
            <a:avLst/>
          </a:prstGeom>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393409" y="1407560"/>
            <a:ext cx="8356981"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evelop a negative outlook about life.</a:t>
            </a: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Loss of motivation.</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Problems with relationships.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According to a survey on drug use and health by the Substance Abuse and Mental Health Services Administration (SAMHSA), 9.2 million adults reported having a co-</a:t>
            </a:r>
            <a:r>
              <a:rPr lang="en-US" sz="2000" dirty="0" err="1">
                <a:latin typeface="Times New Roman" panose="02020603050405020304" pitchFamily="18" charset="0"/>
                <a:cs typeface="Times New Roman" panose="02020603050405020304" pitchFamily="18" charset="0"/>
              </a:rPr>
              <a:t>occuring</a:t>
            </a:r>
            <a:r>
              <a:rPr lang="en-US" sz="2000" dirty="0">
                <a:latin typeface="Times New Roman" panose="02020603050405020304" pitchFamily="18" charset="0"/>
                <a:cs typeface="Times New Roman" panose="02020603050405020304" pitchFamily="18" charset="0"/>
              </a:rPr>
              <a:t> mental illness and substance use disorder in 2018.</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264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50"/>
          <p:cNvSpPr txBox="1">
            <a:spLocks noGrp="1"/>
          </p:cNvSpPr>
          <p:nvPr>
            <p:ph type="title"/>
          </p:nvPr>
        </p:nvSpPr>
        <p:spPr>
          <a:xfrm>
            <a:off x="591810" y="247906"/>
            <a:ext cx="7713600" cy="5727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DRUG ABUSE AND INCREASED MENTAL HEALTH PROBLLEMS:</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5" y="1017143"/>
            <a:ext cx="7575945" cy="3986372"/>
          </a:xfrm>
          <a:prstGeom prst="rect">
            <a:avLst/>
          </a:prstGeom>
        </p:spPr>
      </p:pic>
    </p:spTree>
    <p:extLst>
      <p:ext uri="{BB962C8B-B14F-4D97-AF65-F5344CB8AC3E}">
        <p14:creationId xmlns:p14="http://schemas.microsoft.com/office/powerpoint/2010/main" val="84013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imalist Aesthetics Business Plan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454</Words>
  <Application>Microsoft Office PowerPoint</Application>
  <PresentationFormat>On-screen Show (16:9)</PresentationFormat>
  <Paragraphs>56</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Josefin Sans</vt:lpstr>
      <vt:lpstr>Arial</vt:lpstr>
      <vt:lpstr>Anaheim</vt:lpstr>
      <vt:lpstr>Times New Roman</vt:lpstr>
      <vt:lpstr>Bebas Neue</vt:lpstr>
      <vt:lpstr>Quicksand</vt:lpstr>
      <vt:lpstr>Minimalist Aesthetics Business Plan by Slidesgo</vt:lpstr>
      <vt:lpstr>DRUG ADDICTION AMONG TEENAGERS</vt:lpstr>
      <vt:lpstr>Introduction</vt:lpstr>
      <vt:lpstr>THESIS STATEMENT </vt:lpstr>
      <vt:lpstr>PowerPoint Presentation</vt:lpstr>
      <vt:lpstr>PHYSICAL HARMS</vt:lpstr>
      <vt:lpstr>Nearly one-third of reported AIDS cases have been linked to injection drug use heroin, cocaine, or any drug that abusers inject. One way that HIV/AIDS, hepatitis, and other infectious diseases are spread is through the sharing of needles or other injection equipment.</vt:lpstr>
      <vt:lpstr>PowerPoint Presentation</vt:lpstr>
      <vt:lpstr>PSYCHOLOGICAL HARMS</vt:lpstr>
      <vt:lpstr>DRUG ABUSE AND INCREASED MENTAL HEALTH PROBLLEMS:</vt:lpstr>
      <vt:lpstr>PowerPoint Presentation</vt:lpstr>
      <vt:lpstr>LOW COGNITIVE PERFORMANCE</vt:lpstr>
      <vt:lpstr>ALTERNATIVES TO  REDUCE THE USE OF DRUGS:</vt:lpstr>
      <vt:lpstr>CONCLUSION</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ADDICTION AMONG TEENAGERS</dc:title>
  <dc:creator>ST</dc:creator>
  <cp:lastModifiedBy>Microsoft account</cp:lastModifiedBy>
  <cp:revision>16</cp:revision>
  <dcterms:modified xsi:type="dcterms:W3CDTF">2022-05-16T14:29:57Z</dcterms:modified>
</cp:coreProperties>
</file>